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8" r:id="rId2"/>
    <p:sldId id="298" r:id="rId3"/>
    <p:sldId id="268" r:id="rId4"/>
    <p:sldId id="270" r:id="rId5"/>
    <p:sldId id="266" r:id="rId6"/>
    <p:sldId id="290" r:id="rId7"/>
    <p:sldId id="293" r:id="rId8"/>
    <p:sldId id="292" r:id="rId9"/>
    <p:sldId id="296" r:id="rId10"/>
    <p:sldId id="288" r:id="rId11"/>
    <p:sldId id="284" r:id="rId12"/>
    <p:sldId id="281" r:id="rId13"/>
    <p:sldId id="286" r:id="rId14"/>
    <p:sldId id="272" r:id="rId15"/>
    <p:sldId id="279" r:id="rId16"/>
    <p:sldId id="283" r:id="rId17"/>
    <p:sldId id="267" r:id="rId18"/>
    <p:sldId id="26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40432" autoAdjust="0"/>
  </p:normalViewPr>
  <p:slideViewPr>
    <p:cSldViewPr>
      <p:cViewPr varScale="1">
        <p:scale>
          <a:sx n="92" d="100"/>
          <a:sy n="92" d="100"/>
        </p:scale>
        <p:origin x="-94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07FAB7-9A4A-45CF-8FDF-44ED90DA4EA6}" type="datetimeFigureOut">
              <a:rPr lang="ru-RU" smtClean="0"/>
              <a:t>20.08.2015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BF8833-F969-4CC7-BB8B-E5E0F9D5EE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5006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F8833-F969-4CC7-BB8B-E5E0F9D5EE6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1237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t>20.08.2015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579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t>20.08.2015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5356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t>20.08.2015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285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t>20.08.2015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383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t>20.08.2015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690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t>20.08.2015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9664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t>20.08.2015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379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t>20.08.2015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199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t>20.08.2015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49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t>20.08.2015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932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t>20.08.2015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716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7A14C9-1104-4380-BA72-02284D2AE82C}" type="datetimeFigureOut">
              <a:rPr lang="ru-RU" smtClean="0"/>
              <a:t>20.08.2015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5267B4-FEF8-4AF4-B40B-38EA9C354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5320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259632" y="1340768"/>
            <a:ext cx="7884367" cy="324036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250662" y="304892"/>
            <a:ext cx="7884367" cy="45981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339752" y="2388950"/>
            <a:ext cx="65527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</a:rPr>
              <a:t>УМНИКИ НА ДОРОГЕ</a:t>
            </a:r>
            <a:endParaRPr lang="ru-RU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03848" y="1196752"/>
            <a:ext cx="48965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6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</a:rPr>
              <a:t>Кроссворд по ПДД</a:t>
            </a:r>
            <a:endParaRPr lang="ru-RU" sz="60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55980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887"/>
          <a:stretch/>
        </p:blipFill>
        <p:spPr bwMode="auto">
          <a:xfrm>
            <a:off x="-52388" y="0"/>
            <a:ext cx="3400252" cy="6925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91680" y="89625"/>
            <a:ext cx="73448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 smtClean="0">
                <a:solidFill>
                  <a:srgbClr val="9BBB59">
                    <a:lumMod val="20000"/>
                    <a:lumOff val="8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Человек, едущий в транспорте.</a:t>
            </a:r>
            <a:endParaRPr lang="ru-RU" sz="3600" b="1" dirty="0">
              <a:solidFill>
                <a:srgbClr val="9BBB59">
                  <a:lumMod val="20000"/>
                  <a:lumOff val="8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ct val="20000"/>
              </a:spcBef>
              <a:buClr>
                <a:srgbClr val="00B050"/>
              </a:buClr>
            </a:pPr>
            <a:endParaRPr lang="ru-RU" sz="8000" b="1" dirty="0">
              <a:solidFill>
                <a:srgbClr val="9BBB59">
                  <a:lumMod val="20000"/>
                  <a:lumOff val="80000"/>
                </a:srgbClr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27014" y="5816503"/>
            <a:ext cx="367414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EEECE1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Пассажир</a:t>
            </a:r>
            <a:endParaRPr lang="ru-RU" sz="6000" dirty="0">
              <a:solidFill>
                <a:srgbClr val="EEECE1">
                  <a:lumMod val="75000"/>
                </a:srgbClr>
              </a:solidFill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908720"/>
            <a:ext cx="6192688" cy="479732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405215"/>
            <a:ext cx="2773363" cy="282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044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887"/>
          <a:stretch/>
        </p:blipFill>
        <p:spPr bwMode="auto">
          <a:xfrm>
            <a:off x="-15343" y="0"/>
            <a:ext cx="3400252" cy="6901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75656" y="89625"/>
            <a:ext cx="75608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>
                <a:solidFill>
                  <a:srgbClr val="9BBB59">
                    <a:lumMod val="20000"/>
                    <a:lumOff val="8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3600" b="1" dirty="0" smtClean="0">
                <a:solidFill>
                  <a:srgbClr val="9BBB59">
                    <a:lumMod val="20000"/>
                    <a:lumOff val="8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Самый безопасный переход.</a:t>
            </a:r>
            <a:endParaRPr lang="ru-RU" sz="3600" b="1" dirty="0">
              <a:solidFill>
                <a:srgbClr val="9BBB59">
                  <a:lumMod val="20000"/>
                  <a:lumOff val="8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ct val="20000"/>
              </a:spcBef>
              <a:buClr>
                <a:srgbClr val="00B050"/>
              </a:buClr>
            </a:pPr>
            <a:endParaRPr lang="ru-RU" sz="8000" b="1" dirty="0">
              <a:solidFill>
                <a:srgbClr val="9BBB59">
                  <a:lumMod val="20000"/>
                  <a:lumOff val="80000"/>
                </a:srgbClr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11960" y="5589240"/>
            <a:ext cx="420820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EEECE1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Подземный</a:t>
            </a:r>
            <a:endParaRPr lang="ru-RU" sz="6000" dirty="0">
              <a:solidFill>
                <a:srgbClr val="EEECE1">
                  <a:lumMod val="75000"/>
                </a:srgbClr>
              </a:solidFill>
            </a:endParaRPr>
          </a:p>
        </p:txBody>
      </p:sp>
      <p:pic>
        <p:nvPicPr>
          <p:cNvPr id="16386" name="Picture 2" descr="http://www.zaeto.ru/nuda/testi-dlya-uchashihsya-mladshej-srednej-i-starshej-shkoli-test/6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40" t="17082" r="10438" b="9236"/>
          <a:stretch/>
        </p:blipFill>
        <p:spPr bwMode="auto">
          <a:xfrm>
            <a:off x="1988112" y="889423"/>
            <a:ext cx="6616336" cy="480945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9647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887"/>
          <a:stretch/>
        </p:blipFill>
        <p:spPr bwMode="auto">
          <a:xfrm>
            <a:off x="-52388" y="-43543"/>
            <a:ext cx="3400252" cy="7089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75656" y="89625"/>
            <a:ext cx="75608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 smtClean="0">
                <a:solidFill>
                  <a:srgbClr val="9BBB59">
                    <a:lumMod val="20000"/>
                    <a:lumOff val="8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Участник дорожного движения.</a:t>
            </a:r>
            <a:endParaRPr lang="ru-RU" sz="3600" b="1" dirty="0">
              <a:solidFill>
                <a:srgbClr val="9BBB59">
                  <a:lumMod val="20000"/>
                  <a:lumOff val="8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ct val="20000"/>
              </a:spcBef>
              <a:buClr>
                <a:srgbClr val="00B050"/>
              </a:buClr>
            </a:pPr>
            <a:endParaRPr lang="ru-RU" sz="8000" b="1" dirty="0">
              <a:solidFill>
                <a:srgbClr val="9BBB59">
                  <a:lumMod val="20000"/>
                  <a:lumOff val="80000"/>
                </a:srgbClr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52688" y="5842337"/>
            <a:ext cx="320677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EEECE1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</a:t>
            </a:r>
            <a:endParaRPr lang="ru-RU" sz="6000" dirty="0">
              <a:solidFill>
                <a:srgbClr val="EEECE1">
                  <a:lumMod val="75000"/>
                </a:srgbClr>
              </a:solidFill>
            </a:endParaRPr>
          </a:p>
        </p:txBody>
      </p:sp>
      <p:pic>
        <p:nvPicPr>
          <p:cNvPr id="14340" name="Picture 4" descr="http://www.zaeto.ru/nuda/testi-dlya-uchashihsya-mladshej-srednej-i-starshej-shkoli-test/9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14" t="15033" r="8295" b="22239"/>
          <a:stretch/>
        </p:blipFill>
        <p:spPr bwMode="auto">
          <a:xfrm>
            <a:off x="2627784" y="952663"/>
            <a:ext cx="6193037" cy="468052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39" y="4365104"/>
            <a:ext cx="2773363" cy="282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6153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887"/>
          <a:stretch/>
        </p:blipFill>
        <p:spPr bwMode="auto">
          <a:xfrm>
            <a:off x="-52388" y="-43543"/>
            <a:ext cx="3400252" cy="7089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75656" y="89625"/>
            <a:ext cx="75608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 smtClean="0">
                <a:solidFill>
                  <a:srgbClr val="9BBB59">
                    <a:lumMod val="20000"/>
                    <a:lumOff val="8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 Подземный общественный транспорт.</a:t>
            </a:r>
            <a:endParaRPr lang="ru-RU" sz="3600" b="1" dirty="0">
              <a:solidFill>
                <a:srgbClr val="9BBB59">
                  <a:lumMod val="20000"/>
                  <a:lumOff val="8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ct val="20000"/>
              </a:spcBef>
              <a:buClr>
                <a:srgbClr val="00B050"/>
              </a:buClr>
            </a:pPr>
            <a:endParaRPr lang="ru-RU" sz="8000" b="1" dirty="0">
              <a:solidFill>
                <a:srgbClr val="9BBB59">
                  <a:lumMod val="20000"/>
                  <a:lumOff val="80000"/>
                </a:srgbClr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76974" y="5773904"/>
            <a:ext cx="244252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EEECE1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Метро</a:t>
            </a:r>
            <a:endParaRPr lang="ru-RU" sz="6000" dirty="0">
              <a:solidFill>
                <a:srgbClr val="EEECE1">
                  <a:lumMod val="75000"/>
                </a:srgbClr>
              </a:solidFill>
            </a:endParaRPr>
          </a:p>
        </p:txBody>
      </p:sp>
      <p:pic>
        <p:nvPicPr>
          <p:cNvPr id="17415" name="Picture 7" descr="https://edu.tatar.ru/upload/gallery_photo/38136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344"/>
          <a:stretch/>
        </p:blipFill>
        <p:spPr bwMode="auto">
          <a:xfrm>
            <a:off x="1837790" y="921005"/>
            <a:ext cx="6520896" cy="485289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346886"/>
            <a:ext cx="2773363" cy="282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375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887"/>
          <a:stretch/>
        </p:blipFill>
        <p:spPr bwMode="auto">
          <a:xfrm>
            <a:off x="-52388" y="-43543"/>
            <a:ext cx="3400252" cy="7089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75656" y="89625"/>
            <a:ext cx="75608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 smtClean="0">
                <a:solidFill>
                  <a:srgbClr val="9BBB59">
                    <a:lumMod val="20000"/>
                    <a:lumOff val="8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 Вид общественного транспорта.</a:t>
            </a:r>
            <a:endParaRPr lang="ru-RU" sz="3600" b="1" dirty="0">
              <a:solidFill>
                <a:srgbClr val="9BBB59">
                  <a:lumMod val="20000"/>
                  <a:lumOff val="8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ct val="20000"/>
              </a:spcBef>
              <a:buClr>
                <a:srgbClr val="00B050"/>
              </a:buClr>
            </a:pPr>
            <a:endParaRPr lang="ru-RU" sz="8000" b="1" dirty="0">
              <a:solidFill>
                <a:srgbClr val="9BBB59">
                  <a:lumMod val="20000"/>
                  <a:lumOff val="80000"/>
                </a:srgbClr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23928" y="5764816"/>
            <a:ext cx="294773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EEECE1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Автобус</a:t>
            </a:r>
            <a:endParaRPr lang="ru-RU" sz="6000" dirty="0">
              <a:solidFill>
                <a:srgbClr val="EEECE1">
                  <a:lumMod val="75000"/>
                </a:srgbClr>
              </a:solidFill>
            </a:endParaRPr>
          </a:p>
        </p:txBody>
      </p:sp>
      <p:pic>
        <p:nvPicPr>
          <p:cNvPr id="9218" name="Picture 2" descr="http://auto-ally.ru/pars_docs/refs/31/30737/30737_html_711e83e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000066"/>
            <a:ext cx="6348582" cy="476475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353528"/>
            <a:ext cx="2773363" cy="282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5302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887"/>
          <a:stretch/>
        </p:blipFill>
        <p:spPr bwMode="auto">
          <a:xfrm>
            <a:off x="-52388" y="-43543"/>
            <a:ext cx="3400252" cy="7089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75656" y="89625"/>
            <a:ext cx="756084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 smtClean="0">
                <a:solidFill>
                  <a:srgbClr val="9BBB59">
                    <a:lumMod val="20000"/>
                    <a:lumOff val="8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13. Регулирует движение транспорта и пешеходов, когда не работает светофор.</a:t>
            </a:r>
            <a:endParaRPr lang="ru-RU" sz="3600" b="1" dirty="0">
              <a:solidFill>
                <a:srgbClr val="9BBB59">
                  <a:lumMod val="20000"/>
                  <a:lumOff val="8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ct val="20000"/>
              </a:spcBef>
              <a:buClr>
                <a:srgbClr val="00B050"/>
              </a:buClr>
            </a:pPr>
            <a:endParaRPr lang="ru-RU" sz="8000" b="1" dirty="0">
              <a:solidFill>
                <a:srgbClr val="9BBB59">
                  <a:lumMod val="20000"/>
                  <a:lumOff val="80000"/>
                </a:srgbClr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04321" y="5730729"/>
            <a:ext cx="532190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EEECE1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Регулировщик</a:t>
            </a:r>
            <a:endParaRPr lang="ru-RU" sz="6000" dirty="0">
              <a:solidFill>
                <a:srgbClr val="EEECE1">
                  <a:lumMod val="75000"/>
                </a:srgbClr>
              </a:solidFill>
            </a:endParaRPr>
          </a:p>
        </p:txBody>
      </p:sp>
      <p:pic>
        <p:nvPicPr>
          <p:cNvPr id="11268" name="Picture 4" descr="http://www.zaeto.ru/nuda/testi-dlya-uchashihsya-mladshej-srednej-i-starshej-shkoli-test/4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47" t="18510" r="8903" b="9975"/>
          <a:stretch/>
        </p:blipFill>
        <p:spPr bwMode="auto">
          <a:xfrm>
            <a:off x="2915816" y="1745072"/>
            <a:ext cx="5760934" cy="433677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1857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887"/>
          <a:stretch/>
        </p:blipFill>
        <p:spPr bwMode="auto">
          <a:xfrm>
            <a:off x="-52388" y="-43543"/>
            <a:ext cx="3400252" cy="7089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75656" y="89625"/>
            <a:ext cx="7560840" cy="2748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 smtClean="0">
                <a:solidFill>
                  <a:srgbClr val="9BBB59">
                    <a:lumMod val="20000"/>
                    <a:lumOff val="8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14. </a:t>
            </a:r>
            <a:r>
              <a:rPr lang="ru-RU" sz="3600" b="1" dirty="0" smtClean="0">
                <a:solidFill>
                  <a:srgbClr val="9BBB59">
                    <a:lumMod val="20000"/>
                    <a:lumOff val="8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Устройство, регулирующее движение </a:t>
            </a:r>
            <a:r>
              <a:rPr lang="ru-RU" sz="3600" b="1" dirty="0" smtClean="0">
                <a:solidFill>
                  <a:srgbClr val="9BBB59">
                    <a:lumMod val="20000"/>
                    <a:lumOff val="8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транспорта и пешеходов</a:t>
            </a:r>
            <a:r>
              <a:rPr lang="ru-RU" sz="3600" b="1" dirty="0">
                <a:solidFill>
                  <a:srgbClr val="9BBB59">
                    <a:lumMod val="20000"/>
                    <a:lumOff val="8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5000"/>
              </a:lnSpc>
              <a:spcBef>
                <a:spcPct val="20000"/>
              </a:spcBef>
              <a:buClr>
                <a:srgbClr val="00B050"/>
              </a:buClr>
            </a:pPr>
            <a:endParaRPr lang="ru-RU" sz="8000" b="1" dirty="0">
              <a:solidFill>
                <a:srgbClr val="9BBB59">
                  <a:lumMod val="20000"/>
                  <a:lumOff val="80000"/>
                </a:srgbClr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58404" y="5730729"/>
            <a:ext cx="359534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EEECE1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</a:t>
            </a:r>
            <a:endParaRPr lang="ru-RU" sz="6000" dirty="0">
              <a:solidFill>
                <a:srgbClr val="EEECE1">
                  <a:lumMod val="75000"/>
                </a:srgbClr>
              </a:solidFill>
            </a:endParaRPr>
          </a:p>
        </p:txBody>
      </p:sp>
      <p:pic>
        <p:nvPicPr>
          <p:cNvPr id="15365" name="Picture 5" descr="http://www.zaeto.ru/nuda/testi-dlya-uchashihsya-mladshej-srednej-i-starshej-shkoli-test/9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38" t="8533" r="8057" b="22529"/>
          <a:stretch/>
        </p:blipFill>
        <p:spPr bwMode="auto">
          <a:xfrm>
            <a:off x="2194279" y="1275798"/>
            <a:ext cx="6123593" cy="465056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365104"/>
            <a:ext cx="2773363" cy="282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3973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523"/>
          <a:stretch/>
        </p:blipFill>
        <p:spPr>
          <a:xfrm>
            <a:off x="-5064" y="0"/>
            <a:ext cx="3397017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 descr="M:\КОНКУРСЫ 2014-2015\КОНКУРС ШАБЛОНОВ ПРЕЗЕНТАЦИЙ\0_831d2_e5e750b1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8005" y="2060848"/>
            <a:ext cx="2178015" cy="223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Группа 13"/>
          <p:cNvGrpSpPr/>
          <p:nvPr/>
        </p:nvGrpSpPr>
        <p:grpSpPr>
          <a:xfrm>
            <a:off x="4294794" y="500582"/>
            <a:ext cx="1922564" cy="54518"/>
            <a:chOff x="4726842" y="500582"/>
            <a:chExt cx="1922564" cy="54518"/>
          </a:xfrm>
        </p:grpSpPr>
        <p:sp>
          <p:nvSpPr>
            <p:cNvPr id="16" name="Овал 15"/>
            <p:cNvSpPr/>
            <p:nvPr/>
          </p:nvSpPr>
          <p:spPr>
            <a:xfrm>
              <a:off x="4726842" y="500582"/>
              <a:ext cx="54006" cy="54006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95400" y="501094"/>
              <a:ext cx="54006" cy="54006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3565981"/>
              </p:ext>
            </p:extLst>
          </p:nvPr>
        </p:nvGraphicFramePr>
        <p:xfrm>
          <a:off x="2339752" y="638617"/>
          <a:ext cx="5400601" cy="2412414"/>
        </p:xfrm>
        <a:graphic>
          <a:graphicData uri="http://schemas.openxmlformats.org/drawingml/2006/table">
            <a:tbl>
              <a:tblPr firstRow="1" firstCol="1" bandRow="1"/>
              <a:tblGrid>
                <a:gridCol w="576223"/>
                <a:gridCol w="629474"/>
                <a:gridCol w="538867"/>
                <a:gridCol w="667624"/>
                <a:gridCol w="557149"/>
                <a:gridCol w="649344"/>
                <a:gridCol w="604835"/>
                <a:gridCol w="600862"/>
                <a:gridCol w="576223"/>
              </a:tblGrid>
              <a:tr h="402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  <a:endParaRPr lang="ru-RU" sz="18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2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</a:t>
                      </a:r>
                      <a:endParaRPr lang="ru-RU" sz="18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Й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</a:t>
                      </a:r>
                      <a:endParaRPr lang="ru-RU" sz="18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Ш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</a:t>
                      </a:r>
                      <a:endParaRPr lang="ru-RU" sz="18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2069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</a:t>
                      </a:r>
                      <a:endParaRPr lang="ru-RU" sz="18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2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</a:t>
                      </a:r>
                      <a:endParaRPr lang="ru-RU" sz="18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3123407"/>
              </p:ext>
            </p:extLst>
          </p:nvPr>
        </p:nvGraphicFramePr>
        <p:xfrm>
          <a:off x="2555776" y="3306318"/>
          <a:ext cx="4464496" cy="821428"/>
        </p:xfrm>
        <a:graphic>
          <a:graphicData uri="http://schemas.openxmlformats.org/drawingml/2006/table">
            <a:tbl>
              <a:tblPr firstRow="1" firstCol="1" bandRow="1"/>
              <a:tblGrid>
                <a:gridCol w="533635"/>
                <a:gridCol w="582489"/>
                <a:gridCol w="498559"/>
                <a:gridCol w="617565"/>
                <a:gridCol w="516097"/>
                <a:gridCol w="600027"/>
                <a:gridCol w="559940"/>
                <a:gridCol w="556184"/>
              </a:tblGrid>
              <a:tr h="410714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</a:t>
                      </a:r>
                      <a:endParaRPr lang="ru-RU" sz="18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7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18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Ж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975954" y="151003"/>
            <a:ext cx="584161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dirty="0">
                <a:solidFill>
                  <a:srgbClr val="4F81BD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КРОССВОРД       </a:t>
            </a:r>
            <a:r>
              <a:rPr lang="ru-RU" sz="1400" dirty="0">
                <a:solidFill>
                  <a:srgbClr val="9BBB59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УМНИКИ НА ДОРОГЕ       </a:t>
            </a:r>
            <a:r>
              <a:rPr lang="ru-RU" sz="1400" dirty="0" smtClean="0">
                <a:solidFill>
                  <a:srgbClr val="4F81BD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с ответами</a:t>
            </a:r>
            <a:endParaRPr lang="ru-RU" sz="1400" dirty="0">
              <a:solidFill>
                <a:srgbClr val="4F81BD">
                  <a:lumMod val="40000"/>
                  <a:lumOff val="6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8730517"/>
              </p:ext>
            </p:extLst>
          </p:nvPr>
        </p:nvGraphicFramePr>
        <p:xfrm>
          <a:off x="2315009" y="4365104"/>
          <a:ext cx="6785934" cy="2304258"/>
        </p:xfrm>
        <a:graphic>
          <a:graphicData uri="http://schemas.openxmlformats.org/drawingml/2006/table">
            <a:tbl>
              <a:tblPr firstRow="1" firstCol="1" bandRow="1"/>
              <a:tblGrid>
                <a:gridCol w="489409"/>
                <a:gridCol w="502006"/>
                <a:gridCol w="502006"/>
                <a:gridCol w="502006"/>
                <a:gridCol w="496194"/>
                <a:gridCol w="496194"/>
                <a:gridCol w="480691"/>
                <a:gridCol w="502006"/>
                <a:gridCol w="502006"/>
                <a:gridCol w="567908"/>
                <a:gridCol w="512889"/>
                <a:gridCol w="139078"/>
                <a:gridCol w="428889"/>
                <a:gridCol w="126420"/>
                <a:gridCol w="444252"/>
                <a:gridCol w="93980"/>
              </a:tblGrid>
              <a:tr h="384043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</a:t>
                      </a:r>
                      <a:endParaRPr lang="ru-RU" sz="18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Е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Ы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Й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40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Е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Ш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Е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</a:t>
                      </a:r>
                      <a:endParaRPr lang="ru-RU" sz="18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4043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Е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</a:t>
                      </a:r>
                      <a:endParaRPr lang="ru-RU" sz="18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40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</a:t>
                      </a:r>
                      <a:endParaRPr lang="ru-RU" sz="18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40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Е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</a:t>
                      </a:r>
                      <a:endParaRPr lang="ru-RU" sz="18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Щ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4043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Е</a:t>
                      </a:r>
                      <a:endParaRPr lang="ru-RU" sz="18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3247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340768"/>
            <a:ext cx="9143999" cy="388843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71" y="0"/>
            <a:ext cx="9143999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-8970" y="304892"/>
            <a:ext cx="9143999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043608" y="2060848"/>
            <a:ext cx="75608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МОЛОДЦЫ!</a:t>
            </a:r>
            <a:endParaRPr lang="ru-RU" sz="96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827584" y="404664"/>
            <a:ext cx="7128792" cy="307777"/>
            <a:chOff x="3059832" y="404664"/>
            <a:chExt cx="5256584" cy="307777"/>
          </a:xfrm>
        </p:grpSpPr>
        <p:sp>
          <p:nvSpPr>
            <p:cNvPr id="7" name="TextBox 6"/>
            <p:cNvSpPr txBox="1"/>
            <p:nvPr/>
          </p:nvSpPr>
          <p:spPr>
            <a:xfrm>
              <a:off x="3059832" y="404664"/>
              <a:ext cx="52565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 smtClean="0">
                  <a:solidFill>
                    <a:schemeClr val="accent1">
                      <a:lumMod val="40000"/>
                      <a:lumOff val="6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cs typeface="Arial" pitchFamily="34" charset="0"/>
                </a:rPr>
                <a:t>КРОССВОРД       </a:t>
              </a:r>
              <a:r>
                <a:rPr lang="ru-RU" sz="1400" dirty="0" smtClean="0">
                  <a:solidFill>
                    <a:schemeClr val="accent3">
                      <a:lumMod val="40000"/>
                      <a:lumOff val="6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cs typeface="Arial" pitchFamily="34" charset="0"/>
                </a:rPr>
                <a:t>УМНИКИ НА ДОРОГЕ       </a:t>
              </a:r>
              <a:r>
                <a:rPr lang="ru-RU" sz="1400" dirty="0" smtClean="0">
                  <a:solidFill>
                    <a:schemeClr val="accent1">
                      <a:lumMod val="40000"/>
                      <a:lumOff val="6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cs typeface="Arial" pitchFamily="34" charset="0"/>
                </a:rPr>
                <a:t>КРОССВОРД</a:t>
              </a:r>
              <a:endParaRPr lang="ru-RU" sz="14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endParaRPr>
            </a:p>
          </p:txBody>
        </p:sp>
        <p:sp>
          <p:nvSpPr>
            <p:cNvPr id="8" name="Овал 7"/>
            <p:cNvSpPr/>
            <p:nvPr/>
          </p:nvSpPr>
          <p:spPr>
            <a:xfrm>
              <a:off x="4726842" y="500582"/>
              <a:ext cx="54006" cy="54006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6595400" y="501094"/>
              <a:ext cx="54006" cy="54006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117019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523"/>
          <a:stretch/>
        </p:blipFill>
        <p:spPr>
          <a:xfrm>
            <a:off x="-5064" y="0"/>
            <a:ext cx="3397017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 descr="M:\КОНКУРСЫ 2014-2015\КОНКУРС ШАБЛОНОВ ПРЕЗЕНТАЦИЙ\0_831d2_e5e750b1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48264" y="2132856"/>
            <a:ext cx="2107756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Группа 13"/>
          <p:cNvGrpSpPr/>
          <p:nvPr/>
        </p:nvGrpSpPr>
        <p:grpSpPr>
          <a:xfrm>
            <a:off x="4294794" y="500582"/>
            <a:ext cx="1922564" cy="54518"/>
            <a:chOff x="4726842" y="500582"/>
            <a:chExt cx="1922564" cy="54518"/>
          </a:xfrm>
        </p:grpSpPr>
        <p:sp>
          <p:nvSpPr>
            <p:cNvPr id="16" name="Овал 15"/>
            <p:cNvSpPr/>
            <p:nvPr/>
          </p:nvSpPr>
          <p:spPr>
            <a:xfrm>
              <a:off x="4726842" y="500582"/>
              <a:ext cx="54006" cy="54006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95400" y="501094"/>
              <a:ext cx="54006" cy="54006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3682407"/>
              </p:ext>
            </p:extLst>
          </p:nvPr>
        </p:nvGraphicFramePr>
        <p:xfrm>
          <a:off x="2339752" y="638617"/>
          <a:ext cx="5400601" cy="2412414"/>
        </p:xfrm>
        <a:graphic>
          <a:graphicData uri="http://schemas.openxmlformats.org/drawingml/2006/table">
            <a:tbl>
              <a:tblPr firstRow="1" firstCol="1" bandRow="1"/>
              <a:tblGrid>
                <a:gridCol w="576223"/>
                <a:gridCol w="629474"/>
                <a:gridCol w="538867"/>
                <a:gridCol w="667624"/>
                <a:gridCol w="557149"/>
                <a:gridCol w="649344"/>
                <a:gridCol w="604835"/>
                <a:gridCol w="600862"/>
                <a:gridCol w="576223"/>
              </a:tblGrid>
              <a:tr h="402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  <a:endParaRPr lang="ru-RU" sz="18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2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</a:t>
                      </a:r>
                      <a:endParaRPr lang="ru-RU" sz="18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</a:t>
                      </a:r>
                      <a:endParaRPr lang="ru-RU" sz="18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</a:t>
                      </a:r>
                      <a:endParaRPr lang="ru-RU" sz="18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2069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</a:t>
                      </a:r>
                      <a:endParaRPr lang="ru-RU" sz="18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2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</a:t>
                      </a:r>
                      <a:endParaRPr lang="ru-RU" sz="18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6690506"/>
              </p:ext>
            </p:extLst>
          </p:nvPr>
        </p:nvGraphicFramePr>
        <p:xfrm>
          <a:off x="2555776" y="3306318"/>
          <a:ext cx="4464496" cy="821428"/>
        </p:xfrm>
        <a:graphic>
          <a:graphicData uri="http://schemas.openxmlformats.org/drawingml/2006/table">
            <a:tbl>
              <a:tblPr firstRow="1" firstCol="1" bandRow="1"/>
              <a:tblGrid>
                <a:gridCol w="533635"/>
                <a:gridCol w="582489"/>
                <a:gridCol w="498559"/>
                <a:gridCol w="617565"/>
                <a:gridCol w="516097"/>
                <a:gridCol w="600027"/>
                <a:gridCol w="559940"/>
                <a:gridCol w="556184"/>
              </a:tblGrid>
              <a:tr h="410714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</a:t>
                      </a:r>
                      <a:endParaRPr lang="ru-RU" sz="18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7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18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975954" y="151003"/>
            <a:ext cx="584161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4F81BD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КРОССВОРД   </a:t>
            </a:r>
            <a:r>
              <a:rPr lang="ru-RU" sz="1400" dirty="0" smtClean="0">
                <a:solidFill>
                  <a:srgbClr val="4F81BD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 </a:t>
            </a:r>
            <a:r>
              <a:rPr lang="ru-RU" sz="1400" dirty="0" smtClean="0">
                <a:solidFill>
                  <a:srgbClr val="9BBB59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«УМНИКИ </a:t>
            </a:r>
            <a:r>
              <a:rPr lang="ru-RU" sz="1400" dirty="0">
                <a:solidFill>
                  <a:srgbClr val="9BBB59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НА </a:t>
            </a:r>
            <a:r>
              <a:rPr lang="ru-RU" sz="1400" dirty="0" smtClean="0">
                <a:solidFill>
                  <a:srgbClr val="9BBB59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ДОРОГЕ»</a:t>
            </a:r>
            <a:endParaRPr lang="ru-RU" sz="1400" dirty="0">
              <a:solidFill>
                <a:srgbClr val="4F81BD">
                  <a:lumMod val="40000"/>
                  <a:lumOff val="6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189760"/>
              </p:ext>
            </p:extLst>
          </p:nvPr>
        </p:nvGraphicFramePr>
        <p:xfrm>
          <a:off x="2315009" y="4365104"/>
          <a:ext cx="6785934" cy="2304258"/>
        </p:xfrm>
        <a:graphic>
          <a:graphicData uri="http://schemas.openxmlformats.org/drawingml/2006/table">
            <a:tbl>
              <a:tblPr firstRow="1" firstCol="1" bandRow="1"/>
              <a:tblGrid>
                <a:gridCol w="489409"/>
                <a:gridCol w="502006"/>
                <a:gridCol w="502006"/>
                <a:gridCol w="502006"/>
                <a:gridCol w="496194"/>
                <a:gridCol w="496194"/>
                <a:gridCol w="480691"/>
                <a:gridCol w="502006"/>
                <a:gridCol w="502006"/>
                <a:gridCol w="567908"/>
                <a:gridCol w="512889"/>
                <a:gridCol w="139078"/>
                <a:gridCol w="428889"/>
                <a:gridCol w="126420"/>
                <a:gridCol w="444252"/>
                <a:gridCol w="93980"/>
              </a:tblGrid>
              <a:tr h="384043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</a:t>
                      </a:r>
                      <a:endParaRPr lang="ru-RU" sz="18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40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</a:t>
                      </a:r>
                      <a:endParaRPr lang="ru-RU" sz="18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4043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</a:t>
                      </a:r>
                      <a:endParaRPr lang="ru-RU" sz="18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40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12.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</a:t>
                      </a:r>
                      <a:endParaRPr lang="ru-RU" sz="18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40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</a:t>
                      </a:r>
                      <a:endParaRPr lang="ru-RU" sz="18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4043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14.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Е</a:t>
                      </a:r>
                      <a:endParaRPr lang="ru-RU" sz="18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9997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116632"/>
            <a:ext cx="69847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3600" b="1" dirty="0" smtClean="0">
                <a:solidFill>
                  <a:srgbClr val="9BBB59">
                    <a:lumMod val="20000"/>
                    <a:lumOff val="8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 Пешеходная дорожка по бокам улицы.</a:t>
            </a:r>
            <a:endParaRPr lang="ru-RU" sz="3600" b="1" dirty="0">
              <a:solidFill>
                <a:srgbClr val="9BBB59">
                  <a:lumMod val="20000"/>
                  <a:lumOff val="8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122"/>
            <a:ext cx="3402013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07904" y="5766274"/>
            <a:ext cx="314863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Тротуар</a:t>
            </a:r>
            <a:endParaRPr lang="ru-RU" sz="6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108" name="Picture 12" descr="https://edu.tatar.ru/upload/gallery_photo/38137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38"/>
          <a:stretch/>
        </p:blipFill>
        <p:spPr bwMode="auto">
          <a:xfrm>
            <a:off x="2090671" y="1197804"/>
            <a:ext cx="6095072" cy="457099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103" y="4321968"/>
            <a:ext cx="2773363" cy="282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6812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122"/>
            <a:ext cx="3402013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79712" y="116632"/>
            <a:ext cx="69847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 smtClean="0">
                <a:solidFill>
                  <a:srgbClr val="9BBB59">
                    <a:lumMod val="20000"/>
                    <a:lumOff val="8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Самый древний вид общественного транспорта.</a:t>
            </a:r>
            <a:endParaRPr lang="ru-RU" sz="3600" b="1" dirty="0">
              <a:solidFill>
                <a:srgbClr val="9BBB59">
                  <a:lumMod val="20000"/>
                  <a:lumOff val="8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81756" y="5617205"/>
            <a:ext cx="35806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dirty="0" smtClean="0">
                <a:solidFill>
                  <a:srgbClr val="EEECE1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Трамвай</a:t>
            </a:r>
            <a:endParaRPr lang="ru-RU" sz="6000" dirty="0">
              <a:solidFill>
                <a:srgbClr val="EEECE1">
                  <a:lumMod val="75000"/>
                </a:srgbClr>
              </a:solidFill>
            </a:endParaRPr>
          </a:p>
        </p:txBody>
      </p:sp>
      <p:pic>
        <p:nvPicPr>
          <p:cNvPr id="5122" name="Picture 2" descr="http://shikardos.ru/text/testi-dlya-uchashihsya-mladshej-srednej-i-starshej-shkoli-test/10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9" t="9433" r="8417" b="9860"/>
          <a:stretch/>
        </p:blipFill>
        <p:spPr bwMode="auto">
          <a:xfrm>
            <a:off x="1976070" y="1316961"/>
            <a:ext cx="6125392" cy="446958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4780" y="4365104"/>
            <a:ext cx="2773363" cy="282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800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887"/>
          <a:stretch/>
        </p:blipFill>
        <p:spPr bwMode="auto">
          <a:xfrm>
            <a:off x="-52388" y="-43543"/>
            <a:ext cx="3400252" cy="7089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http://uch.znate.ru/tw_files2/urls_3/13/d-12065/12065_html_2a69764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1988" y="1199311"/>
            <a:ext cx="6296436" cy="472561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91680" y="89625"/>
            <a:ext cx="7344816" cy="2748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36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36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Место, где ждут общественный транспорт.</a:t>
            </a:r>
            <a:endParaRPr lang="ru-RU" sz="3600" b="1" dirty="0">
              <a:solidFill>
                <a:schemeClr val="accent3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Bef>
                <a:spcPct val="20000"/>
              </a:spcBef>
              <a:buClr>
                <a:srgbClr val="00B050"/>
              </a:buClr>
            </a:pPr>
            <a:endParaRPr lang="ru-RU" sz="8000" b="1" dirty="0">
              <a:solidFill>
                <a:schemeClr val="accent3">
                  <a:lumMod val="20000"/>
                  <a:lumOff val="80000"/>
                </a:schemeClr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6457" y="5826894"/>
            <a:ext cx="393825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6000" b="1" dirty="0" smtClean="0">
                <a:solidFill>
                  <a:srgbClr val="EEECE1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Остановка</a:t>
            </a:r>
            <a:endParaRPr lang="ru-RU" sz="6000" dirty="0">
              <a:solidFill>
                <a:srgbClr val="EEECE1">
                  <a:lumMod val="75000"/>
                </a:srgbClr>
              </a:solidFill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415606"/>
            <a:ext cx="2773363" cy="282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0069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887"/>
          <a:stretch/>
        </p:blipFill>
        <p:spPr bwMode="auto">
          <a:xfrm>
            <a:off x="-52388" y="-43543"/>
            <a:ext cx="3400252" cy="7089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91680" y="89625"/>
            <a:ext cx="73448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 smtClean="0">
                <a:solidFill>
                  <a:srgbClr val="9BBB59">
                    <a:lumMod val="20000"/>
                    <a:lumOff val="8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Личный транспорт.</a:t>
            </a:r>
            <a:endParaRPr lang="ru-RU" sz="3600" b="1" dirty="0">
              <a:solidFill>
                <a:srgbClr val="9BBB59">
                  <a:lumMod val="20000"/>
                  <a:lumOff val="8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ct val="20000"/>
              </a:spcBef>
              <a:buClr>
                <a:srgbClr val="00B050"/>
              </a:buClr>
            </a:pPr>
            <a:endParaRPr lang="ru-RU" sz="8000" b="1" dirty="0">
              <a:solidFill>
                <a:srgbClr val="9BBB59">
                  <a:lumMod val="20000"/>
                  <a:lumOff val="80000"/>
                </a:srgbClr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63888" y="5824199"/>
            <a:ext cx="321754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EEECE1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Машина</a:t>
            </a:r>
            <a:endParaRPr lang="ru-RU" sz="6000" dirty="0">
              <a:solidFill>
                <a:srgbClr val="EEECE1">
                  <a:lumMod val="75000"/>
                </a:srgbClr>
              </a:solidFill>
            </a:endParaRPr>
          </a:p>
        </p:txBody>
      </p:sp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930" y="980728"/>
            <a:ext cx="6202076" cy="464897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3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431049"/>
            <a:ext cx="2773363" cy="282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1628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887"/>
          <a:stretch/>
        </p:blipFill>
        <p:spPr bwMode="auto">
          <a:xfrm>
            <a:off x="-52388" y="-43543"/>
            <a:ext cx="3400252" cy="7089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91680" y="89625"/>
            <a:ext cx="73448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 smtClean="0">
                <a:solidFill>
                  <a:srgbClr val="9BBB59">
                    <a:lumMod val="20000"/>
                    <a:lumOff val="8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Вид городского транспорта.</a:t>
            </a:r>
            <a:endParaRPr lang="ru-RU" sz="3600" b="1" dirty="0">
              <a:solidFill>
                <a:srgbClr val="9BBB59">
                  <a:lumMod val="20000"/>
                  <a:lumOff val="8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ct val="20000"/>
              </a:spcBef>
              <a:buClr>
                <a:srgbClr val="00B050"/>
              </a:buClr>
            </a:pPr>
            <a:endParaRPr lang="ru-RU" sz="8000" b="1" dirty="0">
              <a:solidFill>
                <a:srgbClr val="9BBB59">
                  <a:lumMod val="20000"/>
                  <a:lumOff val="80000"/>
                </a:srgbClr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68427" y="5730730"/>
            <a:ext cx="227350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EEECE1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Такси</a:t>
            </a:r>
            <a:endParaRPr lang="ru-RU" sz="6000" dirty="0">
              <a:solidFill>
                <a:srgbClr val="EEECE1">
                  <a:lumMod val="75000"/>
                </a:srgbClr>
              </a:solidFill>
            </a:endParaRPr>
          </a:p>
        </p:txBody>
      </p:sp>
      <p:pic>
        <p:nvPicPr>
          <p:cNvPr id="21510" name="Picture 6" descr="https://edu.tatar.ru/upload/gallery_photo/38135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398"/>
          <a:stretch/>
        </p:blipFill>
        <p:spPr bwMode="auto">
          <a:xfrm>
            <a:off x="1828817" y="918981"/>
            <a:ext cx="6552728" cy="487157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319442"/>
            <a:ext cx="2773363" cy="282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041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887"/>
          <a:stretch/>
        </p:blipFill>
        <p:spPr bwMode="auto">
          <a:xfrm>
            <a:off x="-52388" y="-43543"/>
            <a:ext cx="3400252" cy="7089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91680" y="89625"/>
            <a:ext cx="734481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 smtClean="0">
                <a:solidFill>
                  <a:srgbClr val="9BBB59">
                    <a:lumMod val="20000"/>
                    <a:lumOff val="8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Элемент загородной дороги, по которому ходят пешеходы.</a:t>
            </a:r>
            <a:endParaRPr lang="ru-RU" sz="3600" b="1" dirty="0">
              <a:solidFill>
                <a:srgbClr val="9BBB59">
                  <a:lumMod val="20000"/>
                  <a:lumOff val="8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ct val="20000"/>
              </a:spcBef>
              <a:buClr>
                <a:srgbClr val="00B050"/>
              </a:buClr>
            </a:pPr>
            <a:endParaRPr lang="ru-RU" sz="8000" b="1" dirty="0">
              <a:solidFill>
                <a:srgbClr val="9BBB59">
                  <a:lumMod val="20000"/>
                  <a:lumOff val="80000"/>
                </a:srgbClr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85505" y="5792684"/>
            <a:ext cx="322915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EEECE1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Обочина</a:t>
            </a:r>
            <a:endParaRPr lang="ru-RU" sz="6000" dirty="0">
              <a:solidFill>
                <a:srgbClr val="EEECE1">
                  <a:lumMod val="75000"/>
                </a:srgbClr>
              </a:solidFill>
            </a:endParaRPr>
          </a:p>
        </p:txBody>
      </p:sp>
      <p:pic>
        <p:nvPicPr>
          <p:cNvPr id="8196" name="Picture 4" descr="http://gigabaza.ru/images/38/74909/m69fac6ab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88" t="22975" r="8930" b="9433"/>
          <a:stretch/>
        </p:blipFill>
        <p:spPr bwMode="auto">
          <a:xfrm>
            <a:off x="2196144" y="1245268"/>
            <a:ext cx="6335887" cy="451215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850" y="4381396"/>
            <a:ext cx="2773363" cy="282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9954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887"/>
          <a:stretch/>
        </p:blipFill>
        <p:spPr bwMode="auto">
          <a:xfrm>
            <a:off x="-52388" y="-43543"/>
            <a:ext cx="3400252" cy="7089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91680" y="89625"/>
            <a:ext cx="73448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 smtClean="0">
                <a:solidFill>
                  <a:srgbClr val="9BBB59">
                    <a:lumMod val="20000"/>
                    <a:lumOff val="8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Графический рисунок, который помогает регулировать движение. </a:t>
            </a:r>
            <a:endParaRPr lang="ru-RU" sz="8000" b="1" dirty="0">
              <a:solidFill>
                <a:srgbClr val="9BBB59">
                  <a:lumMod val="20000"/>
                  <a:lumOff val="80000"/>
                </a:srgbClr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23928" y="5730730"/>
            <a:ext cx="186301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EEECE1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</a:t>
            </a:r>
            <a:endParaRPr lang="ru-RU" sz="6000" dirty="0">
              <a:solidFill>
                <a:srgbClr val="EEECE1">
                  <a:lumMod val="75000"/>
                </a:srgbClr>
              </a:solidFill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005" y="1253729"/>
            <a:ext cx="6004165" cy="460851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319442"/>
            <a:ext cx="2773363" cy="282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2396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765</TotalTime>
  <Words>293</Words>
  <Application>Microsoft Office PowerPoint</Application>
  <PresentationFormat>Экран (4:3)</PresentationFormat>
  <Paragraphs>202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LEX-PEX.NET</cp:lastModifiedBy>
  <cp:revision>147</cp:revision>
  <dcterms:created xsi:type="dcterms:W3CDTF">2014-07-15T15:51:57Z</dcterms:created>
  <dcterms:modified xsi:type="dcterms:W3CDTF">2015-08-20T07:27:21Z</dcterms:modified>
</cp:coreProperties>
</file>